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395" r:id="rId4"/>
    <p:sldId id="430" r:id="rId5"/>
    <p:sldId id="396" r:id="rId6"/>
    <p:sldId id="397" r:id="rId7"/>
    <p:sldId id="398" r:id="rId8"/>
    <p:sldId id="399" r:id="rId9"/>
    <p:sldId id="433" r:id="rId10"/>
    <p:sldId id="432" r:id="rId11"/>
    <p:sldId id="428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25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31" r:id="rId34"/>
    <p:sldId id="352" r:id="rId35"/>
    <p:sldId id="39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 autoAdjust="0"/>
  </p:normalViewPr>
  <p:slideViewPr>
    <p:cSldViewPr>
      <p:cViewPr varScale="1">
        <p:scale>
          <a:sx n="106" d="100"/>
          <a:sy n="106" d="100"/>
        </p:scale>
        <p:origin x="138" y="24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46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03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59.jpeg"/><Relationship Id="rId5" Type="http://schemas.openxmlformats.org/officeDocument/2006/relationships/image" Target="../media/image54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products/visual-studio-community-v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7.png"/><Relationship Id="rId3" Type="http://schemas.openxmlformats.org/officeDocument/2006/relationships/hyperlink" Target="http://softuni.bg/courses/csharp-basics" TargetMode="External"/><Relationship Id="rId7" Type="http://schemas.openxmlformats.org/officeDocument/2006/relationships/image" Target="../media/image14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jpeg"/><Relationship Id="rId15" Type="http://schemas.openxmlformats.org/officeDocument/2006/relationships/image" Target="../media/image18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://www.softwaregroup-bg.com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3971" y="3657600"/>
            <a:ext cx="744504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914400"/>
            <a:ext cx="7382341" cy="1171552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176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9660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 lnSpcReduction="10000"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Bogomil Dimitrov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Junior trainer @ </a:t>
            </a:r>
            <a:r>
              <a:rPr lang="en-US" sz="3200" dirty="0"/>
              <a:t>SoftUni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Studies IT in NBU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noProof="1" smtClean="0"/>
              <a:t>Ivan Yonkov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3 Years of programming experience mainly with Java and PHP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48" y="1151122"/>
            <a:ext cx="2039864" cy="2282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612" y="4114800"/>
            <a:ext cx="1770136" cy="21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Top students from SoftUni (Level #1)</a:t>
            </a:r>
          </a:p>
          <a:p>
            <a:pPr lvl="1"/>
            <a:r>
              <a:rPr lang="en-US" dirty="0" smtClean="0"/>
              <a:t>Top performers from previous C# Basics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359570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8012" y="3359570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2412" y="1219200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4137" y="1219200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January – February 2014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 smtClean="0"/>
              <a:t>Exams: mid-March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C#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1676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1599" y="3836978"/>
            <a:ext cx="3518014" cy="192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C#.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323639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1371600"/>
            <a:ext cx="2634000" cy="26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2" y="178708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682" y="1785668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Exams</a:t>
            </a:r>
            <a:r>
              <a:rPr lang="en-US" dirty="0" smtClean="0"/>
              <a:t> measure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individual performance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Score formed by several components: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Exam results, homework, forums activity,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"C# Basics" exam serves </a:t>
            </a:r>
            <a:r>
              <a:rPr lang="en-US" dirty="0"/>
              <a:t>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admission criteria </a:t>
            </a:r>
            <a:r>
              <a:rPr lang="en-US" dirty="0" smtClean="0"/>
              <a:t>for the Software University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 @ Software University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244" y="4282800"/>
            <a:ext cx="3070374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9790" y="4282800"/>
            <a:ext cx="3374822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/>
            <a:r>
              <a:rPr lang="en-US" dirty="0" smtClean="0"/>
              <a:t>1 very easy, 3 with loops, 1 with bit operations</a:t>
            </a:r>
            <a:endParaRPr lang="en-US" dirty="0"/>
          </a:p>
          <a:p>
            <a:pPr lvl="1"/>
            <a:r>
              <a:rPr lang="en-US" dirty="0"/>
              <a:t>Covers all learned topics up to the </a:t>
            </a:r>
            <a:r>
              <a:rPr lang="en-US" dirty="0" smtClean="0"/>
              <a:t>moment</a:t>
            </a:r>
          </a:p>
          <a:p>
            <a:pPr lvl="2"/>
            <a:r>
              <a:rPr lang="en-US" dirty="0" smtClean="0"/>
              <a:t>Without the "Advanced" topics</a:t>
            </a:r>
            <a:endParaRPr lang="en-US" dirty="0"/>
          </a:p>
          <a:p>
            <a:pPr lvl="1"/>
            <a:r>
              <a:rPr lang="en-US" dirty="0" smtClean="0"/>
              <a:t>Automated judge system &amp; real-time feedback</a:t>
            </a:r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enters a positive integer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from the </a:t>
            </a:r>
            <a:r>
              <a:rPr lang="en-US" dirty="0" smtClean="0"/>
              <a:t>console (1 ≤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new year tree of size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, following the </a:t>
            </a:r>
            <a:r>
              <a:rPr lang="en-US" dirty="0"/>
              <a:t>examples below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412191" y="3213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3213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35331" y="3214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13590" y="3213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85591" y="3213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4" y="1088866"/>
            <a:ext cx="10943998" cy="53641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asterisksCount = i;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asterisks = new string('*', asterisksCount);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spacesCount = n - asterisksCount;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spaces = new string(' ', spacesCount);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2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Onsite students</a:t>
            </a:r>
          </a:p>
          <a:p>
            <a:pPr lvl="1"/>
            <a:r>
              <a:rPr lang="en-US" dirty="0" smtClean="0"/>
              <a:t>Exam </a:t>
            </a:r>
            <a:r>
              <a:rPr lang="en-US" dirty="0"/>
              <a:t>–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/>
              <a:t>%</a:t>
            </a:r>
          </a:p>
          <a:p>
            <a:pPr lvl="2"/>
            <a:r>
              <a:rPr lang="en-US" dirty="0"/>
              <a:t>Serves as pass / </a:t>
            </a:r>
            <a:r>
              <a:rPr lang="en-US" dirty="0" smtClean="0"/>
              <a:t>fail criteria</a:t>
            </a:r>
            <a:endParaRPr lang="en-US" sz="3400" dirty="0"/>
          </a:p>
          <a:p>
            <a:pPr lvl="1"/>
            <a:r>
              <a:rPr lang="en-US" dirty="0"/>
              <a:t>Homework + evaluation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+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pPr lvl="1"/>
            <a:r>
              <a:rPr lang="en-US" dirty="0" smtClean="0"/>
              <a:t>Forums </a:t>
            </a:r>
            <a:r>
              <a:rPr lang="en-US" dirty="0"/>
              <a:t>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Online students</a:t>
            </a:r>
          </a:p>
          <a:p>
            <a:pPr lvl="1"/>
            <a:r>
              <a:rPr lang="en-US" dirty="0" smtClean="0"/>
              <a:t>Exam – 100%</a:t>
            </a:r>
          </a:p>
          <a:p>
            <a:pPr lvl="1"/>
            <a:r>
              <a:rPr lang="en-US" dirty="0"/>
              <a:t>Forums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"C#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8698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698" y="15240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random pieces of homework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</a:t>
            </a:r>
            <a:r>
              <a:rPr lang="en-US" dirty="0" smtClean="0"/>
              <a:t>in 3 days after </a:t>
            </a:r>
            <a:r>
              <a:rPr lang="en-US" dirty="0"/>
              <a:t>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exam problems will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 automatically</a:t>
            </a:r>
          </a:p>
          <a:p>
            <a:pPr lvl="1"/>
            <a:r>
              <a:rPr lang="en-US" dirty="0" smtClean="0"/>
              <a:t>Through our automated online judge system</a:t>
            </a:r>
          </a:p>
          <a:p>
            <a:pPr lvl="1"/>
            <a:r>
              <a:rPr lang="en-US" dirty="0" smtClean="0"/>
              <a:t>During the exam preparation you will practice how to use the automated judge system</a:t>
            </a:r>
          </a:p>
          <a:p>
            <a:pPr lvl="1"/>
            <a:r>
              <a:rPr lang="en-US" dirty="0" smtClean="0"/>
              <a:t>You can register at any time to practice</a:t>
            </a:r>
          </a:p>
          <a:p>
            <a:r>
              <a:rPr lang="en-US" dirty="0" smtClean="0"/>
              <a:t>How the testing (judge) system works?</a:t>
            </a:r>
          </a:p>
          <a:p>
            <a:pPr lvl="1"/>
            <a:r>
              <a:rPr lang="en-US" dirty="0" smtClean="0"/>
              <a:t>You submit your C# source code</a:t>
            </a:r>
          </a:p>
          <a:p>
            <a:pPr lvl="1"/>
            <a:r>
              <a:rPr lang="en-US" dirty="0" smtClean="0"/>
              <a:t>Your solution is tested with predefined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tests</a:t>
            </a:r>
          </a:p>
          <a:p>
            <a:pPr lvl="1"/>
            <a:r>
              <a:rPr lang="en-US" dirty="0" smtClean="0"/>
              <a:t>For each test passed you get some score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Judge System at the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619" y="4005000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C#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Software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":</a:t>
            </a:r>
            <a:endParaRPr lang="en-US" sz="3200" dirty="0"/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22412" y="1812673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softuni.bg/courses/programming-basic/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C#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",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The C# programming courses @ </a:t>
            </a:r>
            <a:r>
              <a:rPr lang="en-US" sz="3200" dirty="0" smtClean="0"/>
              <a:t>SoftUni.bg </a:t>
            </a:r>
            <a:r>
              <a:rPr lang="en-US" sz="3200" dirty="0"/>
              <a:t>follow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C# Basics </a:t>
            </a:r>
            <a:r>
              <a:rPr lang="en-US" sz="3200" dirty="0">
                <a:sym typeface="Wingdings" pitchFamily="2" charset="2"/>
              </a:rPr>
              <a:t> chapters 1..6 (up to Loops</a:t>
            </a:r>
            <a:r>
              <a:rPr lang="en-US" sz="3200" dirty="0" smtClean="0">
                <a:sym typeface="Wingdings" pitchFamily="2" charset="2"/>
              </a:rPr>
              <a:t>) + few advanced topics</a:t>
            </a:r>
            <a:endParaRPr lang="en-US" sz="32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22" y="2232084"/>
            <a:ext cx="4481237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2013</a:t>
            </a:r>
            <a:r>
              <a:rPr lang="en-US" dirty="0" smtClean="0"/>
              <a:t> 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2012, 2010, </a:t>
            </a:r>
            <a:r>
              <a:rPr lang="en-US" dirty="0" smtClean="0"/>
              <a:t>2008 acceptable</a:t>
            </a:r>
            <a:r>
              <a:rPr lang="bg-BG" dirty="0" smtClean="0"/>
              <a:t>, </a:t>
            </a:r>
            <a:r>
              <a:rPr lang="en-US" dirty="0" smtClean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"C#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very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Programming, using Visual Studio,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C# Basics 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7278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3230">
            <a:off x="344537" y="2098725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578750" y="3418246"/>
              <a:ext cx="6466835" cy="209288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Basics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Basics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computer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Basic Mathematical Concepts for </a:t>
            </a:r>
            <a:r>
              <a:rPr lang="en-US" sz="3200" dirty="0" smtClean="0"/>
              <a:t>Programmers</a:t>
            </a:r>
            <a:endParaRPr lang="bg-BG" sz="3000" dirty="0" smtClean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Course Intro. Introduction </a:t>
            </a:r>
            <a:r>
              <a:rPr lang="en-US" sz="3000" dirty="0"/>
              <a:t>to </a:t>
            </a:r>
            <a:r>
              <a:rPr lang="en-US" sz="3000" dirty="0" smtClean="0"/>
              <a:t>Programming. Using the IDE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Primitive Data </a:t>
            </a:r>
            <a:r>
              <a:rPr lang="en-US" sz="3000" dirty="0" smtClean="0"/>
              <a:t>Types, Variables, Literals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Operators, Expressions and Statements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Console-Based </a:t>
            </a:r>
            <a:r>
              <a:rPr lang="en-US" sz="3000" dirty="0"/>
              <a:t>Input </a:t>
            </a:r>
            <a:r>
              <a:rPr lang="en-US" sz="3000" dirty="0" smtClean="0"/>
              <a:t>and </a:t>
            </a:r>
            <a:r>
              <a:rPr lang="en-US" sz="3000" dirty="0"/>
              <a:t>Output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Conditional </a:t>
            </a:r>
            <a:r>
              <a:rPr lang="en-US" sz="3000" dirty="0" smtClean="0"/>
              <a:t>Statements (</a:t>
            </a:r>
            <a:r>
              <a:rPr lang="en-US" sz="30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Loops (while, do-while, for, </a:t>
            </a:r>
            <a:r>
              <a:rPr lang="en-US" sz="3000" noProof="1" smtClean="0"/>
              <a:t>foreach</a:t>
            </a:r>
            <a:r>
              <a:rPr lang="en-US" sz="3000" dirty="0" smtClean="0"/>
              <a:t>)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Advanced Topics: Methods, Arrays, Lists, Strings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Exam Preparation: Solving Sample Exams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Practical </a:t>
            </a:r>
            <a:r>
              <a:rPr lang="en-US" sz="3000" dirty="0"/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– Course Topics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56532" y="2287800"/>
            <a:ext cx="3753880" cy="223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9007729" y="4698826"/>
            <a:ext cx="1906920" cy="169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540" y="13716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3716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797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Angel Georgiev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Trainer @ SoftUni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8 years experience as Trainer in companies like</a:t>
            </a:r>
            <a:br>
              <a:rPr lang="en-US" dirty="0" smtClean="0"/>
            </a:br>
            <a:r>
              <a:rPr lang="en-US" dirty="0" smtClean="0"/>
              <a:t>Sony Ericsson, Samsung &amp; Sony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9412" y="1157747"/>
            <a:ext cx="2010078" cy="24384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1430</Words>
  <Application>Microsoft Office PowerPoint</Application>
  <PresentationFormat>Custom</PresentationFormat>
  <Paragraphs>294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C# Basics</vt:lpstr>
      <vt:lpstr>Table of Contents</vt:lpstr>
      <vt:lpstr>SoftUni Diamond Partners</vt:lpstr>
      <vt:lpstr>C# Basics Course</vt:lpstr>
      <vt:lpstr>Course Objectives</vt:lpstr>
      <vt:lpstr>C# Basics – Course Topics</vt:lpstr>
      <vt:lpstr>The Trainers Team</vt:lpstr>
      <vt:lpstr>Trainers Team</vt:lpstr>
      <vt:lpstr>Trainers Team (2)</vt:lpstr>
      <vt:lpstr>Trainers Team (3)</vt:lpstr>
      <vt:lpstr>Volunteer Teaching Assistants</vt:lpstr>
      <vt:lpstr>C# Basics Course: More Details </vt:lpstr>
      <vt:lpstr>Training Duration – C# Basics</vt:lpstr>
      <vt:lpstr>Why C# and .NET Framework?</vt:lpstr>
      <vt:lpstr>Why English?</vt:lpstr>
      <vt:lpstr>C# Basics</vt:lpstr>
      <vt:lpstr>Exams @ Software University</vt:lpstr>
      <vt:lpstr>C# Basics Exam</vt:lpstr>
      <vt:lpstr>C# Exam – Sample Problem</vt:lpstr>
      <vt:lpstr>C# Exam – Sample Solution</vt:lpstr>
      <vt:lpstr>Scoring System for the "C# Basics" Course</vt:lpstr>
      <vt:lpstr>Homework Peer Reviews</vt:lpstr>
      <vt:lpstr>The Judge System at the Exam</vt:lpstr>
      <vt:lpstr>Homework Assignments</vt:lpstr>
      <vt:lpstr>Resources</vt:lpstr>
      <vt:lpstr>Course Web Site &amp; Forums</vt:lpstr>
      <vt:lpstr>The C# Programming Slides and Videos</vt:lpstr>
      <vt:lpstr>The Free C# Fundamentals Textbook</vt:lpstr>
      <vt:lpstr>Software University Learning System (SULS)</vt:lpstr>
      <vt:lpstr>Required Software</vt:lpstr>
      <vt:lpstr>Summary</vt:lpstr>
      <vt:lpstr>C#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Basics: 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2015-01-10T12:49:43Z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